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59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7" r:id="rId15"/>
  </p:sldIdLst>
  <p:sldSz cx="14630400" cy="8229600"/>
  <p:notesSz cx="8229600" cy="14630400"/>
  <p:embeddedFontLst>
    <p:embeddedFont>
      <p:font typeface="Fraunces Medium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pilogue" panose="020B0604020202020204" charset="0"/>
      <p:regular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6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14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1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6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80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94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marketresearchfuture.com/reports/global-big-data-healthcare-market-9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eewayhertz.com/ai-use-cases-in-healthcare/#how-does-ai-in-healthcare-work" TargetMode="External"/><Relationship Id="rId5" Type="http://schemas.openxmlformats.org/officeDocument/2006/relationships/hyperlink" Target="https://cio.economictimes.indiatimes.com/news/next-gen-technologies/narayana-health-looks-at-tech-to-make-healthcare-affordable-for-all-vice-chairperson-viren-prasad-shetty/93916095" TargetMode="External"/><Relationship Id="rId4" Type="http://schemas.openxmlformats.org/officeDocument/2006/relationships/hyperlink" Target="https://news.microsoft.com/en-in/features/narayana-health-uses-data-analytics-and-ai-to-provide-affordable-high-quality-healthcar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0838"/>
            <a:ext cx="6133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4800" b="1" dirty="0" smtClean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Big Data In Healthcare</a:t>
            </a:r>
            <a:endParaRPr lang="en-US" sz="4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401514" y="3393753"/>
            <a:ext cx="7556421" cy="3818581"/>
            <a:chOff x="6280190" y="2039779"/>
            <a:chExt cx="7556421" cy="3818581"/>
          </a:xfrm>
        </p:grpSpPr>
        <p:sp>
          <p:nvSpPr>
            <p:cNvPr id="4" name="Text 1"/>
            <p:cNvSpPr/>
            <p:nvPr/>
          </p:nvSpPr>
          <p:spPr>
            <a:xfrm>
              <a:off x="6280190" y="2039779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Rahul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Sanatan</a:t>
              </a: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Behara</a:t>
              </a:r>
              <a:endParaRPr lang="en-US" sz="20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6280190" y="2512973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Vikas</a:t>
              </a: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Chauhan</a:t>
              </a:r>
              <a:endParaRPr lang="en-US" sz="20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280190" y="2970670"/>
              <a:ext cx="7556421" cy="5330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Prateek Bajpai</a:t>
              </a:r>
              <a:endParaRPr lang="en-US" sz="20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280190" y="3434814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Utkarsh</a:t>
              </a: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Shejwal</a:t>
              </a:r>
              <a:endParaRPr lang="en-US" sz="20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280190" y="3939000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Ritesh</a:t>
              </a: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Salunkhe</a:t>
              </a:r>
              <a:endParaRPr lang="en-US" sz="20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280190" y="4412195"/>
              <a:ext cx="75564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Sumit</a:t>
              </a: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Singh</a:t>
              </a:r>
              <a:endParaRPr lang="en-US" sz="20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6280190" y="4869894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</a:rPr>
                <a:t>Shashank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</a:rPr>
                <a:t>Shetwe</a:t>
              </a:r>
              <a:endParaRPr lang="en-US" sz="20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280190" y="5303044"/>
              <a:ext cx="7556421" cy="5553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2000" dirty="0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Jay </a:t>
              </a:r>
              <a:r>
                <a:rPr lang="en-US" sz="2000" dirty="0" err="1" smtClean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Savane</a:t>
              </a:r>
              <a:endParaRPr lang="en-US" sz="2000" dirty="0"/>
            </a:p>
          </p:txBody>
        </p:sp>
      </p:grpSp>
      <p:sp>
        <p:nvSpPr>
          <p:cNvPr id="13" name="Text 10"/>
          <p:cNvSpPr/>
          <p:nvPr/>
        </p:nvSpPr>
        <p:spPr>
          <a:xfrm>
            <a:off x="6401514" y="6991469"/>
            <a:ext cx="1202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280190" y="1953194"/>
            <a:ext cx="2418636" cy="809712"/>
            <a:chOff x="6280190" y="6051522"/>
            <a:chExt cx="2418636" cy="809712"/>
          </a:xfrm>
        </p:grpSpPr>
        <p:sp>
          <p:nvSpPr>
            <p:cNvPr id="12" name="Shape 9"/>
            <p:cNvSpPr/>
            <p:nvPr/>
          </p:nvSpPr>
          <p:spPr>
            <a:xfrm>
              <a:off x="6280190" y="6068428"/>
              <a:ext cx="362903" cy="362903"/>
            </a:xfrm>
            <a:prstGeom prst="roundRect">
              <a:avLst>
                <a:gd name="adj" fmla="val 25194296"/>
              </a:avLst>
            </a:prstGeom>
            <a:solidFill>
              <a:srgbClr val="8A9F8A"/>
            </a:solidFill>
            <a:ln w="7620">
              <a:solidFill>
                <a:srgbClr val="FFFFFF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6756440" y="6051522"/>
              <a:ext cx="1942386" cy="3968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200" b="1" dirty="0" smtClean="0">
                  <a:solidFill>
                    <a:srgbClr val="EBECEF"/>
                  </a:solidFill>
                  <a:latin typeface="Epilogue Bold" pitchFamily="34" charset="0"/>
                  <a:ea typeface="Epilogue Bold" pitchFamily="34" charset="-122"/>
                  <a:cs typeface="Epilogue Bold" pitchFamily="34" charset="-120"/>
                </a:rPr>
                <a:t>A Case Study Presentation on Narayana Health.</a:t>
              </a:r>
              <a:endParaRPr lang="en-US" sz="2200" dirty="0"/>
            </a:p>
          </p:txBody>
        </p:sp>
        <p:sp>
          <p:nvSpPr>
            <p:cNvPr id="16" name="Text 11"/>
            <p:cNvSpPr/>
            <p:nvPr/>
          </p:nvSpPr>
          <p:spPr>
            <a:xfrm>
              <a:off x="6756440" y="6464399"/>
              <a:ext cx="1942386" cy="3968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200" b="1" dirty="0" smtClean="0">
                  <a:solidFill>
                    <a:srgbClr val="EBECEF"/>
                  </a:solidFill>
                  <a:latin typeface="Epilogue Bold" pitchFamily="34" charset="0"/>
                  <a:ea typeface="Epilogue Bold" pitchFamily="34" charset="-122"/>
                  <a:cs typeface="Epilogue Bold" pitchFamily="34" charset="-120"/>
                </a:rPr>
                <a:t>By Group 4</a:t>
              </a:r>
              <a:endParaRPr lang="en-US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876"/>
            <a:ext cx="12453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Importance of Transparency in Data Practices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072283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308" y="2336602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299097"/>
            <a:ext cx="1885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</a:t>
            </a:r>
            <a:endParaRPr lang="en-US" sz="2200" b="1" dirty="0"/>
          </a:p>
        </p:txBody>
      </p:sp>
      <p:sp>
        <p:nvSpPr>
          <p:cNvPr id="6" name="Shape 3"/>
          <p:cNvSpPr/>
          <p:nvPr/>
        </p:nvSpPr>
        <p:spPr>
          <a:xfrm>
            <a:off x="4756666" y="2893338"/>
            <a:ext cx="9023271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2936915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472" y="3114080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163729"/>
            <a:ext cx="197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Accountability</a:t>
            </a:r>
            <a:endParaRPr lang="en-US" sz="2200" b="1" dirty="0"/>
          </a:p>
        </p:txBody>
      </p:sp>
      <p:sp>
        <p:nvSpPr>
          <p:cNvPr id="10" name="Shape 6"/>
          <p:cNvSpPr/>
          <p:nvPr/>
        </p:nvSpPr>
        <p:spPr>
          <a:xfrm>
            <a:off x="5402342" y="3757970"/>
            <a:ext cx="8377595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3801547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092" y="3978712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028361"/>
            <a:ext cx="736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Trust</a:t>
            </a:r>
            <a:endParaRPr lang="en-US" sz="2200" b="1" dirty="0"/>
          </a:p>
        </p:txBody>
      </p:sp>
      <p:sp>
        <p:nvSpPr>
          <p:cNvPr id="14" name="Shape 9"/>
          <p:cNvSpPr/>
          <p:nvPr/>
        </p:nvSpPr>
        <p:spPr>
          <a:xfrm>
            <a:off x="6047899" y="4622602"/>
            <a:ext cx="773203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4666178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7639" y="4843343"/>
            <a:ext cx="1733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4892993"/>
            <a:ext cx="2763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Improved Outcomes</a:t>
            </a:r>
            <a:endParaRPr lang="en-US" sz="2200" b="1" dirty="0"/>
          </a:p>
        </p:txBody>
      </p:sp>
      <p:sp>
        <p:nvSpPr>
          <p:cNvPr id="18" name="Shape 12"/>
          <p:cNvSpPr/>
          <p:nvPr/>
        </p:nvSpPr>
        <p:spPr>
          <a:xfrm>
            <a:off x="6693575" y="5487233"/>
            <a:ext cx="708636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530810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2758" y="5707975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5757624"/>
            <a:ext cx="2788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Patient-Centric Care</a:t>
            </a:r>
            <a:endParaRPr lang="en-US" sz="2200" b="1" dirty="0"/>
          </a:p>
        </p:txBody>
      </p:sp>
      <p:sp>
        <p:nvSpPr>
          <p:cNvPr id="22" name="Text 15"/>
          <p:cNvSpPr/>
          <p:nvPr/>
        </p:nvSpPr>
        <p:spPr>
          <a:xfrm>
            <a:off x="793790" y="65939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Fostering transparency in data practices, including data collection, usage, and sharing, is crucial for building patient trust, ensuring accountability, and ultimately improving healthcare outcomes.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Medical Device Wearables for Efficiency</a:t>
            </a:r>
            <a:endParaRPr lang="en-US" sz="35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Remote Monitoring</a:t>
            </a:r>
            <a:endParaRPr lang="en-US" sz="1750" b="1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Wearable devices can continuously track patient vitals and activity, enabling remote monitoring and early intervention.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Analytics</a:t>
            </a:r>
            <a:endParaRPr lang="en-US" sz="1750" b="1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from wearables can be analyzed to predict and prevent potential health issues, optimizing care delivery.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9909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 Optimization</a:t>
            </a:r>
            <a:endParaRPr lang="en-US" sz="1750" b="1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Integrating wearable data with electronic health records can streamline workflows and improve operational efficiency.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755094"/>
            <a:ext cx="94830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Improving Patient Outcomes and Reducing Costs</a:t>
            </a:r>
            <a:endParaRPr lang="en-US" sz="4150" b="1" dirty="0"/>
          </a:p>
        </p:txBody>
      </p:sp>
      <p:sp>
        <p:nvSpPr>
          <p:cNvPr id="4" name="Text 1"/>
          <p:cNvSpPr/>
          <p:nvPr/>
        </p:nvSpPr>
        <p:spPr>
          <a:xfrm>
            <a:off x="744855" y="2510790"/>
            <a:ext cx="45818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70%</a:t>
            </a:r>
            <a:endParaRPr lang="en-US" sz="5500" b="1" dirty="0"/>
          </a:p>
        </p:txBody>
      </p:sp>
      <p:sp>
        <p:nvSpPr>
          <p:cNvPr id="5" name="Text 2"/>
          <p:cNvSpPr/>
          <p:nvPr/>
        </p:nvSpPr>
        <p:spPr>
          <a:xfrm>
            <a:off x="744855" y="3479006"/>
            <a:ext cx="458188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Man-Hours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645944" y="2510790"/>
            <a:ext cx="45820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20%</a:t>
            </a:r>
            <a:endParaRPr lang="en-US" sz="5500" b="1" dirty="0"/>
          </a:p>
        </p:txBody>
      </p:sp>
      <p:sp>
        <p:nvSpPr>
          <p:cNvPr id="7" name="Text 4"/>
          <p:cNvSpPr/>
          <p:nvPr/>
        </p:nvSpPr>
        <p:spPr>
          <a:xfrm>
            <a:off x="5645944" y="3479006"/>
            <a:ext cx="458200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Reduction in Time for Management Reviews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4855" y="4564261"/>
            <a:ext cx="45818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15%</a:t>
            </a:r>
            <a:endParaRPr lang="en-US" sz="5500" b="1" dirty="0"/>
          </a:p>
        </p:txBody>
      </p:sp>
      <p:sp>
        <p:nvSpPr>
          <p:cNvPr id="9" name="Text 6"/>
          <p:cNvSpPr/>
          <p:nvPr/>
        </p:nvSpPr>
        <p:spPr>
          <a:xfrm>
            <a:off x="744855" y="5532477"/>
            <a:ext cx="458188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Nursing Workflow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645944" y="4564261"/>
            <a:ext cx="45820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ICU</a:t>
            </a:r>
            <a:endParaRPr lang="en-US" sz="5500" b="1" dirty="0"/>
          </a:p>
        </p:txBody>
      </p:sp>
      <p:sp>
        <p:nvSpPr>
          <p:cNvPr id="11" name="Text 8"/>
          <p:cNvSpPr/>
          <p:nvPr/>
        </p:nvSpPr>
        <p:spPr>
          <a:xfrm>
            <a:off x="5645944" y="5532477"/>
            <a:ext cx="458200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Shortened ICU Stays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4855" y="6112431"/>
            <a:ext cx="9483090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Narayana Health enhanced nursing efficiency using data visualization tools, reduced reporting time with real-time analytics, &amp; streamlined ICU stays through patient monitoring. Centralized dashboards provided rapid access to key metrics, improving decision-making &amp; minimizing delays across operations.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755094"/>
            <a:ext cx="94830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References</a:t>
            </a:r>
            <a:endParaRPr lang="en-US" sz="4150" b="1" dirty="0"/>
          </a:p>
        </p:txBody>
      </p:sp>
      <p:sp>
        <p:nvSpPr>
          <p:cNvPr id="12" name="Text 9"/>
          <p:cNvSpPr/>
          <p:nvPr/>
        </p:nvSpPr>
        <p:spPr>
          <a:xfrm>
            <a:off x="744855" y="1813147"/>
            <a:ext cx="9483090" cy="5229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Wingdings" panose="05000000000000000000" pitchFamily="2" charset="2"/>
              <a:buChar char="q"/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How Narayana Health Uses Big Data.</a:t>
            </a:r>
          </a:p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4"/>
              </a:rPr>
              <a:t>https://news.microsoft.com/en-in/features/narayana-health-uses-data-analytics-and-ai-to-provide-affordable-high-quality-healthcare/</a:t>
            </a: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2650"/>
              </a:lnSpc>
            </a:pPr>
            <a:endParaRPr lang="en-US" sz="16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5"/>
              </a:rPr>
              <a:t>https://cio.economictimes.indiatimes.com/news/next-gen-technologies/narayana-health-looks-at-tech-to-make-healthcare-affordable-for-all-vice-chairperson-viren-prasad-shetty/93916095</a:t>
            </a: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2650"/>
              </a:lnSpc>
            </a:pP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650"/>
              </a:lnSpc>
              <a:buFont typeface="Wingdings" panose="05000000000000000000" pitchFamily="2" charset="2"/>
              <a:buChar char="q"/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Flowchart</a:t>
            </a:r>
          </a:p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6"/>
              </a:rPr>
              <a:t>https://www.leewayhertz.com/ai-use-cases-in-healthcare/#how-does-ai-in-healthcare-work</a:t>
            </a: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2650"/>
              </a:lnSpc>
            </a:pP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650"/>
              </a:lnSpc>
              <a:buFont typeface="Wingdings" panose="05000000000000000000" pitchFamily="2" charset="2"/>
              <a:buChar char="q"/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Analytics</a:t>
            </a:r>
          </a:p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7"/>
              </a:rPr>
              <a:t>https://www.marketresearchfuture.com/reports/global-big-data-healthcare-market-948</a:t>
            </a:r>
            <a:endParaRPr lang="en-US" sz="16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2650"/>
              </a:lnSpc>
            </a:pPr>
            <a:endParaRPr lang="en-US" sz="1650" dirty="0">
              <a:solidFill>
                <a:srgbClr val="EBECEF"/>
              </a:solidFill>
              <a:latin typeface="Epilogue" pitchFamily="34" charset="0"/>
            </a:endParaRPr>
          </a:p>
          <a:p>
            <a:pPr>
              <a:lnSpc>
                <a:spcPts val="2650"/>
              </a:lnSpc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8563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F8EF26-7AD5-4E7F-95B3-9A57CF80C483}"/>
              </a:ext>
            </a:extLst>
          </p:cNvPr>
          <p:cNvSpPr txBox="1"/>
          <p:nvPr/>
        </p:nvSpPr>
        <p:spPr>
          <a:xfrm>
            <a:off x="-4764" y="5374001"/>
            <a:ext cx="146303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cs typeface="Arial" pitchFamily="34" charset="0"/>
              </a:rPr>
              <a:t>THANK YOU</a:t>
            </a:r>
            <a:endParaRPr lang="ko-KR" altLang="en-US" sz="7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047"/>
            <a:ext cx="10346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 to Big Data in Healthcare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685455"/>
            <a:ext cx="4196358" cy="4021098"/>
          </a:xfrm>
          <a:prstGeom prst="roundRect">
            <a:avLst>
              <a:gd name="adj" fmla="val 23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19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Harnessing Data</a:t>
            </a:r>
            <a:endParaRPr lang="en-US" sz="2200" b="1" dirty="0"/>
          </a:p>
        </p:txBody>
      </p:sp>
      <p:sp>
        <p:nvSpPr>
          <p:cNvPr id="5" name="Text 3"/>
          <p:cNvSpPr/>
          <p:nvPr/>
        </p:nvSpPr>
        <p:spPr>
          <a:xfrm>
            <a:off x="1028224" y="341030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Vast amounts of structured (EHRs) and unstructured data (images, notes).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NLP extracts insights from unstructured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38341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Drives innovation and improves patient care.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85455"/>
            <a:ext cx="4196358" cy="4021098"/>
          </a:xfrm>
          <a:prstGeom prst="roundRect">
            <a:avLst>
              <a:gd name="adj" fmla="val 23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2919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</a:t>
            </a:r>
            <a:endParaRPr lang="en-US" sz="2200" b="1" dirty="0"/>
          </a:p>
        </p:txBody>
      </p:sp>
      <p:sp>
        <p:nvSpPr>
          <p:cNvPr id="10" name="Text 8"/>
          <p:cNvSpPr/>
          <p:nvPr/>
        </p:nvSpPr>
        <p:spPr>
          <a:xfrm>
            <a:off x="5451396" y="341030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Complex data integration from disparate sources.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51396" y="42154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Maintaining patient privacy (HIPAA compliance).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51396" y="50205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Scalability and real-time processing of massive datasets.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85455"/>
            <a:ext cx="4196358" cy="4021098"/>
          </a:xfrm>
          <a:prstGeom prst="roundRect">
            <a:avLst>
              <a:gd name="adj" fmla="val 23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74568" y="2919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Opportunities</a:t>
            </a:r>
            <a:endParaRPr lang="en-US" sz="2200" b="1" dirty="0"/>
          </a:p>
        </p:txBody>
      </p:sp>
      <p:sp>
        <p:nvSpPr>
          <p:cNvPr id="15" name="Text 13"/>
          <p:cNvSpPr/>
          <p:nvPr/>
        </p:nvSpPr>
        <p:spPr>
          <a:xfrm>
            <a:off x="9874568" y="341030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Precision medicine: personalized treatment plans.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4568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Population health management: identifying at-risk individuals.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4568" y="538341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Predictive modeling: proactive interventions and resource allocation.</a:t>
            </a: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4647"/>
            <a:ext cx="73931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Healthcare Market Insights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8738"/>
            <a:ext cx="4952405" cy="2482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26581"/>
            <a:ext cx="3041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Big Data in Healthcare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793790" y="5607725"/>
            <a:ext cx="61087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global big data healthcare market is experiencing rapid growth, driven by advancements in analytics and cloud technologies.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52" y="2288738"/>
            <a:ext cx="5733693" cy="2464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3552" y="5008007"/>
            <a:ext cx="5200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Big Data in Healthcare by Applications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7463552" y="5589151"/>
            <a:ext cx="63805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chart showcases overall market trends and application-specific contributions from 2022 to 2030, highlighting Clinical, Financial and Operational Analysis growth.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5003" y="693536"/>
            <a:ext cx="73931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Narayana Health</a:t>
            </a:r>
            <a:endParaRPr lang="en-US" sz="4800" b="1" dirty="0"/>
          </a:p>
        </p:txBody>
      </p:sp>
      <p:sp>
        <p:nvSpPr>
          <p:cNvPr id="5" name="Text 2"/>
          <p:cNvSpPr/>
          <p:nvPr/>
        </p:nvSpPr>
        <p:spPr>
          <a:xfrm>
            <a:off x="793790" y="2024835"/>
            <a:ext cx="8024746" cy="5135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b="1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Established in 2000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Narayana Health focuses on affordable, technology-driven healthcare.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b="1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Advanced Analytics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Utilizes cloud and big data for real-time decision-making.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b="1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Medha</a:t>
            </a:r>
            <a:r>
              <a:rPr lang="en-US" sz="1750" b="1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Platform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In-house tool for streamlined data insights and operational efficiency.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b="1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Virtual Trials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Leverages historic data for precision medicine and cost-effective research.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b="1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Monitoring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Implements Power BI dashboards for dynamic performance tracking.</a:t>
            </a:r>
            <a:endParaRPr lang="en-US" sz="1750" dirty="0"/>
          </a:p>
        </p:txBody>
      </p:sp>
      <p:pic>
        <p:nvPicPr>
          <p:cNvPr id="9" name="Picture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r="23994"/>
          <a:stretch>
            <a:fillRect/>
          </a:stretch>
        </p:blipFill>
        <p:spPr>
          <a:xfrm>
            <a:off x="11451682" y="3885144"/>
            <a:ext cx="2563989" cy="2634374"/>
          </a:xfrm>
          <a:prstGeom prst="rect">
            <a:avLst/>
          </a:prstGeom>
        </p:spPr>
      </p:pic>
      <p:grpSp>
        <p:nvGrpSpPr>
          <p:cNvPr id="10" name="그룹 6">
            <a:extLst>
              <a:ext uri="{FF2B5EF4-FFF2-40B4-BE49-F238E27FC236}">
                <a16:creationId xmlns:a16="http://schemas.microsoft.com/office/drawing/2014/main" xmlns="" id="{72257CD5-A9FF-4F3F-A805-16824212660B}"/>
              </a:ext>
            </a:extLst>
          </p:cNvPr>
          <p:cNvGrpSpPr/>
          <p:nvPr/>
        </p:nvGrpSpPr>
        <p:grpSpPr>
          <a:xfrm flipH="1">
            <a:off x="11290179" y="7516678"/>
            <a:ext cx="3216232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11" name="Round Same Side Corner Rectangle 9">
              <a:extLst>
                <a:ext uri="{FF2B5EF4-FFF2-40B4-BE49-F238E27FC236}">
                  <a16:creationId xmlns:a16="http://schemas.microsoft.com/office/drawing/2014/main" xmlns="" id="{EC7C8D4A-51A6-4FE9-B3C2-09EC999C6F35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xmlns="" id="{15087700-4746-42BE-91F8-A6D06B778F64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xmlns="" id="{B13CBB3A-1346-49DC-94E5-5315B05CED23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1C6C0D61-A12F-4131-8CF3-35D5D8D65D7E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026C1FC-7044-4D1E-A057-E23D1086209B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20BDC6F5-23C6-42C9-BFB4-34E925429AAB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5" name="Round Same Side Corner Rectangle 16">
              <a:extLst>
                <a:ext uri="{FF2B5EF4-FFF2-40B4-BE49-F238E27FC236}">
                  <a16:creationId xmlns:a16="http://schemas.microsoft.com/office/drawing/2014/main" xmlns="" id="{82DF8F60-A220-4ED0-BBBF-A4D1636715FC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9" name="Freeform: Shape 74">
            <a:extLst>
              <a:ext uri="{FF2B5EF4-FFF2-40B4-BE49-F238E27FC236}">
                <a16:creationId xmlns:a16="http://schemas.microsoft.com/office/drawing/2014/main" xmlns="" id="{F1866953-D6CB-4223-8AA1-8369CC5766E2}"/>
              </a:ext>
            </a:extLst>
          </p:cNvPr>
          <p:cNvSpPr/>
          <p:nvPr/>
        </p:nvSpPr>
        <p:spPr>
          <a:xfrm>
            <a:off x="9388133" y="3207003"/>
            <a:ext cx="1332449" cy="4432060"/>
          </a:xfrm>
          <a:custGeom>
            <a:avLst/>
            <a:gdLst>
              <a:gd name="connsiteX0" fmla="*/ 349567 w 972505"/>
              <a:gd name="connsiteY0" fmla="*/ 3743325 h 4242435"/>
              <a:gd name="connsiteX1" fmla="*/ 429577 w 972505"/>
              <a:gd name="connsiteY1" fmla="*/ 3809047 h 4242435"/>
              <a:gd name="connsiteX2" fmla="*/ 459105 w 972505"/>
              <a:gd name="connsiteY2" fmla="*/ 3833812 h 4242435"/>
              <a:gd name="connsiteX3" fmla="*/ 149542 w 972505"/>
              <a:gd name="connsiteY3" fmla="*/ 4242435 h 4242435"/>
              <a:gd name="connsiteX4" fmla="*/ 0 w 972505"/>
              <a:gd name="connsiteY4" fmla="*/ 4242435 h 4242435"/>
              <a:gd name="connsiteX5" fmla="*/ 349567 w 972505"/>
              <a:gd name="connsiteY5" fmla="*/ 3743325 h 4242435"/>
              <a:gd name="connsiteX6" fmla="*/ 156210 w 972505"/>
              <a:gd name="connsiteY6" fmla="*/ 3237547 h 4242435"/>
              <a:gd name="connsiteX7" fmla="*/ 186690 w 972505"/>
              <a:gd name="connsiteY7" fmla="*/ 3317557 h 4242435"/>
              <a:gd name="connsiteX8" fmla="*/ 229552 w 972505"/>
              <a:gd name="connsiteY8" fmla="*/ 3384232 h 4242435"/>
              <a:gd name="connsiteX9" fmla="*/ 243840 w 972505"/>
              <a:gd name="connsiteY9" fmla="*/ 3401377 h 4242435"/>
              <a:gd name="connsiteX10" fmla="*/ 710565 w 972505"/>
              <a:gd name="connsiteY10" fmla="*/ 3401377 h 4242435"/>
              <a:gd name="connsiteX11" fmla="*/ 722947 w 972505"/>
              <a:gd name="connsiteY11" fmla="*/ 3384232 h 4242435"/>
              <a:gd name="connsiteX12" fmla="*/ 762952 w 972505"/>
              <a:gd name="connsiteY12" fmla="*/ 3317557 h 4242435"/>
              <a:gd name="connsiteX13" fmla="*/ 789622 w 972505"/>
              <a:gd name="connsiteY13" fmla="*/ 3237547 h 4242435"/>
              <a:gd name="connsiteX14" fmla="*/ 220027 w 972505"/>
              <a:gd name="connsiteY14" fmla="*/ 3004185 h 4242435"/>
              <a:gd name="connsiteX15" fmla="*/ 183832 w 972505"/>
              <a:gd name="connsiteY15" fmla="*/ 3060382 h 4242435"/>
              <a:gd name="connsiteX16" fmla="*/ 151447 w 972505"/>
              <a:gd name="connsiteY16" fmla="*/ 3155632 h 4242435"/>
              <a:gd name="connsiteX17" fmla="*/ 150495 w 972505"/>
              <a:gd name="connsiteY17" fmla="*/ 3167062 h 4242435"/>
              <a:gd name="connsiteX18" fmla="*/ 790575 w 972505"/>
              <a:gd name="connsiteY18" fmla="*/ 3167062 h 4242435"/>
              <a:gd name="connsiteX19" fmla="*/ 788670 w 972505"/>
              <a:gd name="connsiteY19" fmla="*/ 3155632 h 4242435"/>
              <a:gd name="connsiteX20" fmla="*/ 752475 w 972505"/>
              <a:gd name="connsiteY20" fmla="*/ 3060382 h 4242435"/>
              <a:gd name="connsiteX21" fmla="*/ 716280 w 972505"/>
              <a:gd name="connsiteY21" fmla="*/ 3004185 h 4242435"/>
              <a:gd name="connsiteX22" fmla="*/ 233362 w 972505"/>
              <a:gd name="connsiteY22" fmla="*/ 2179320 h 4242435"/>
              <a:gd name="connsiteX23" fmla="*/ 257175 w 972505"/>
              <a:gd name="connsiteY23" fmla="*/ 2253615 h 4242435"/>
              <a:gd name="connsiteX24" fmla="*/ 289560 w 972505"/>
              <a:gd name="connsiteY24" fmla="*/ 2320290 h 4242435"/>
              <a:gd name="connsiteX25" fmla="*/ 298132 w 972505"/>
              <a:gd name="connsiteY25" fmla="*/ 2333625 h 4242435"/>
              <a:gd name="connsiteX26" fmla="*/ 298132 w 972505"/>
              <a:gd name="connsiteY26" fmla="*/ 2334577 h 4242435"/>
              <a:gd name="connsiteX27" fmla="*/ 724852 w 972505"/>
              <a:gd name="connsiteY27" fmla="*/ 2334577 h 4242435"/>
              <a:gd name="connsiteX28" fmla="*/ 733425 w 972505"/>
              <a:gd name="connsiteY28" fmla="*/ 2321242 h 4242435"/>
              <a:gd name="connsiteX29" fmla="*/ 747712 w 972505"/>
              <a:gd name="connsiteY29" fmla="*/ 2296477 h 4242435"/>
              <a:gd name="connsiteX30" fmla="*/ 746760 w 972505"/>
              <a:gd name="connsiteY30" fmla="*/ 2296477 h 4242435"/>
              <a:gd name="connsiteX31" fmla="*/ 766762 w 972505"/>
              <a:gd name="connsiteY31" fmla="*/ 2253615 h 4242435"/>
              <a:gd name="connsiteX32" fmla="*/ 787717 w 972505"/>
              <a:gd name="connsiteY32" fmla="*/ 2179320 h 4242435"/>
              <a:gd name="connsiteX33" fmla="*/ 544830 w 972505"/>
              <a:gd name="connsiteY33" fmla="*/ 2179320 h 4242435"/>
              <a:gd name="connsiteX34" fmla="*/ 543877 w 972505"/>
              <a:gd name="connsiteY34" fmla="*/ 2179320 h 4242435"/>
              <a:gd name="connsiteX35" fmla="*/ 272415 w 972505"/>
              <a:gd name="connsiteY35" fmla="*/ 1956435 h 4242435"/>
              <a:gd name="connsiteX36" fmla="*/ 248602 w 972505"/>
              <a:gd name="connsiteY36" fmla="*/ 1995487 h 4242435"/>
              <a:gd name="connsiteX37" fmla="*/ 223837 w 972505"/>
              <a:gd name="connsiteY37" fmla="*/ 2090737 h 4242435"/>
              <a:gd name="connsiteX38" fmla="*/ 224790 w 972505"/>
              <a:gd name="connsiteY38" fmla="*/ 2111692 h 4242435"/>
              <a:gd name="connsiteX39" fmla="*/ 543877 w 972505"/>
              <a:gd name="connsiteY39" fmla="*/ 2111692 h 4242435"/>
              <a:gd name="connsiteX40" fmla="*/ 544830 w 972505"/>
              <a:gd name="connsiteY40" fmla="*/ 2111692 h 4242435"/>
              <a:gd name="connsiteX41" fmla="*/ 791527 w 972505"/>
              <a:gd name="connsiteY41" fmla="*/ 2111692 h 4242435"/>
              <a:gd name="connsiteX42" fmla="*/ 789622 w 972505"/>
              <a:gd name="connsiteY42" fmla="*/ 2090737 h 4242435"/>
              <a:gd name="connsiteX43" fmla="*/ 763905 w 972505"/>
              <a:gd name="connsiteY43" fmla="*/ 1995487 h 4242435"/>
              <a:gd name="connsiteX44" fmla="*/ 762000 w 972505"/>
              <a:gd name="connsiteY44" fmla="*/ 1990725 h 4242435"/>
              <a:gd name="connsiteX45" fmla="*/ 744855 w 972505"/>
              <a:gd name="connsiteY45" fmla="*/ 1956435 h 4242435"/>
              <a:gd name="connsiteX46" fmla="*/ 245745 w 972505"/>
              <a:gd name="connsiteY46" fmla="*/ 1160145 h 4242435"/>
              <a:gd name="connsiteX47" fmla="*/ 266700 w 972505"/>
              <a:gd name="connsiteY47" fmla="*/ 1245870 h 4242435"/>
              <a:gd name="connsiteX48" fmla="*/ 299085 w 972505"/>
              <a:gd name="connsiteY48" fmla="*/ 1312545 h 4242435"/>
              <a:gd name="connsiteX49" fmla="*/ 300990 w 972505"/>
              <a:gd name="connsiteY49" fmla="*/ 1314450 h 4242435"/>
              <a:gd name="connsiteX50" fmla="*/ 746760 w 972505"/>
              <a:gd name="connsiteY50" fmla="*/ 1314450 h 4242435"/>
              <a:gd name="connsiteX51" fmla="*/ 747712 w 972505"/>
              <a:gd name="connsiteY51" fmla="*/ 1312545 h 4242435"/>
              <a:gd name="connsiteX52" fmla="*/ 780097 w 972505"/>
              <a:gd name="connsiteY52" fmla="*/ 1245870 h 4242435"/>
              <a:gd name="connsiteX53" fmla="*/ 802005 w 972505"/>
              <a:gd name="connsiteY53" fmla="*/ 1160145 h 4242435"/>
              <a:gd name="connsiteX54" fmla="*/ 300037 w 972505"/>
              <a:gd name="connsiteY54" fmla="*/ 937260 h 4242435"/>
              <a:gd name="connsiteX55" fmla="*/ 278130 w 972505"/>
              <a:gd name="connsiteY55" fmla="*/ 978217 h 4242435"/>
              <a:gd name="connsiteX56" fmla="*/ 245745 w 972505"/>
              <a:gd name="connsiteY56" fmla="*/ 1073467 h 4242435"/>
              <a:gd name="connsiteX57" fmla="*/ 242887 w 972505"/>
              <a:gd name="connsiteY57" fmla="*/ 1092517 h 4242435"/>
              <a:gd name="connsiteX58" fmla="*/ 804862 w 972505"/>
              <a:gd name="connsiteY58" fmla="*/ 1092517 h 4242435"/>
              <a:gd name="connsiteX59" fmla="*/ 802957 w 972505"/>
              <a:gd name="connsiteY59" fmla="*/ 1073467 h 4242435"/>
              <a:gd name="connsiteX60" fmla="*/ 773430 w 972505"/>
              <a:gd name="connsiteY60" fmla="*/ 978217 h 4242435"/>
              <a:gd name="connsiteX61" fmla="*/ 752475 w 972505"/>
              <a:gd name="connsiteY61" fmla="*/ 937260 h 4242435"/>
              <a:gd name="connsiteX62" fmla="*/ 762000 w 972505"/>
              <a:gd name="connsiteY62" fmla="*/ 0 h 4242435"/>
              <a:gd name="connsiteX63" fmla="*/ 903922 w 972505"/>
              <a:gd name="connsiteY63" fmla="*/ 0 h 4242435"/>
              <a:gd name="connsiteX64" fmla="*/ 816292 w 972505"/>
              <a:gd name="connsiteY64" fmla="*/ 288607 h 4242435"/>
              <a:gd name="connsiteX65" fmla="*/ 624840 w 972505"/>
              <a:gd name="connsiteY65" fmla="*/ 535305 h 4242435"/>
              <a:gd name="connsiteX66" fmla="*/ 615315 w 972505"/>
              <a:gd name="connsiteY66" fmla="*/ 546735 h 4242435"/>
              <a:gd name="connsiteX67" fmla="*/ 605790 w 972505"/>
              <a:gd name="connsiteY67" fmla="*/ 558165 h 4242435"/>
              <a:gd name="connsiteX68" fmla="*/ 545782 w 972505"/>
              <a:gd name="connsiteY68" fmla="*/ 626745 h 4242435"/>
              <a:gd name="connsiteX69" fmla="*/ 512445 w 972505"/>
              <a:gd name="connsiteY69" fmla="*/ 663892 h 4242435"/>
              <a:gd name="connsiteX70" fmla="*/ 502920 w 972505"/>
              <a:gd name="connsiteY70" fmla="*/ 675322 h 4242435"/>
              <a:gd name="connsiteX71" fmla="*/ 493395 w 972505"/>
              <a:gd name="connsiteY71" fmla="*/ 686752 h 4242435"/>
              <a:gd name="connsiteX72" fmla="*/ 342900 w 972505"/>
              <a:gd name="connsiteY72" fmla="*/ 873442 h 4242435"/>
              <a:gd name="connsiteX73" fmla="*/ 708660 w 972505"/>
              <a:gd name="connsiteY73" fmla="*/ 873442 h 4242435"/>
              <a:gd name="connsiteX74" fmla="*/ 536257 w 972505"/>
              <a:gd name="connsiteY74" fmla="*/ 684847 h 4242435"/>
              <a:gd name="connsiteX75" fmla="*/ 572452 w 972505"/>
              <a:gd name="connsiteY75" fmla="*/ 643890 h 4242435"/>
              <a:gd name="connsiteX76" fmla="*/ 629602 w 972505"/>
              <a:gd name="connsiteY76" fmla="*/ 578167 h 4242435"/>
              <a:gd name="connsiteX77" fmla="*/ 955357 w 972505"/>
              <a:gd name="connsiteY77" fmla="*/ 1112520 h 4242435"/>
              <a:gd name="connsiteX78" fmla="*/ 662940 w 972505"/>
              <a:gd name="connsiteY78" fmla="*/ 1621155 h 4242435"/>
              <a:gd name="connsiteX79" fmla="*/ 598170 w 972505"/>
              <a:gd name="connsiteY79" fmla="*/ 1568767 h 4242435"/>
              <a:gd name="connsiteX80" fmla="*/ 551497 w 972505"/>
              <a:gd name="connsiteY80" fmla="*/ 1531620 h 4242435"/>
              <a:gd name="connsiteX81" fmla="*/ 701040 w 972505"/>
              <a:gd name="connsiteY81" fmla="*/ 1383030 h 4242435"/>
              <a:gd name="connsiteX82" fmla="*/ 349567 w 972505"/>
              <a:gd name="connsiteY82" fmla="*/ 1383030 h 4242435"/>
              <a:gd name="connsiteX83" fmla="*/ 504825 w 972505"/>
              <a:gd name="connsiteY83" fmla="*/ 1531620 h 4242435"/>
              <a:gd name="connsiteX84" fmla="*/ 516255 w 972505"/>
              <a:gd name="connsiteY84" fmla="*/ 1541145 h 4242435"/>
              <a:gd name="connsiteX85" fmla="*/ 527685 w 972505"/>
              <a:gd name="connsiteY85" fmla="*/ 1550670 h 4242435"/>
              <a:gd name="connsiteX86" fmla="*/ 576262 w 972505"/>
              <a:gd name="connsiteY86" fmla="*/ 1589722 h 4242435"/>
              <a:gd name="connsiteX87" fmla="*/ 639127 w 972505"/>
              <a:gd name="connsiteY87" fmla="*/ 1640205 h 4242435"/>
              <a:gd name="connsiteX88" fmla="*/ 650557 w 972505"/>
              <a:gd name="connsiteY88" fmla="*/ 1649730 h 4242435"/>
              <a:gd name="connsiteX89" fmla="*/ 661987 w 972505"/>
              <a:gd name="connsiteY89" fmla="*/ 1659255 h 4242435"/>
              <a:gd name="connsiteX90" fmla="*/ 920115 w 972505"/>
              <a:gd name="connsiteY90" fmla="*/ 1991677 h 4242435"/>
              <a:gd name="connsiteX91" fmla="*/ 919162 w 972505"/>
              <a:gd name="connsiteY91" fmla="*/ 1991677 h 4242435"/>
              <a:gd name="connsiteX92" fmla="*/ 940117 w 972505"/>
              <a:gd name="connsiteY92" fmla="*/ 2129790 h 4242435"/>
              <a:gd name="connsiteX93" fmla="*/ 906780 w 972505"/>
              <a:gd name="connsiteY93" fmla="*/ 2296477 h 4242435"/>
              <a:gd name="connsiteX94" fmla="*/ 907732 w 972505"/>
              <a:gd name="connsiteY94" fmla="*/ 2296477 h 4242435"/>
              <a:gd name="connsiteX95" fmla="*/ 617220 w 972505"/>
              <a:gd name="connsiteY95" fmla="*/ 2648902 h 4242435"/>
              <a:gd name="connsiteX96" fmla="*/ 605790 w 972505"/>
              <a:gd name="connsiteY96" fmla="*/ 2658427 h 4242435"/>
              <a:gd name="connsiteX97" fmla="*/ 594360 w 972505"/>
              <a:gd name="connsiteY97" fmla="*/ 2667952 h 4242435"/>
              <a:gd name="connsiteX98" fmla="*/ 501015 w 972505"/>
              <a:gd name="connsiteY98" fmla="*/ 2743200 h 4242435"/>
              <a:gd name="connsiteX99" fmla="*/ 482917 w 972505"/>
              <a:gd name="connsiteY99" fmla="*/ 2757487 h 4242435"/>
              <a:gd name="connsiteX100" fmla="*/ 470535 w 972505"/>
              <a:gd name="connsiteY100" fmla="*/ 2767012 h 4242435"/>
              <a:gd name="connsiteX101" fmla="*/ 459105 w 972505"/>
              <a:gd name="connsiteY101" fmla="*/ 2776537 h 4242435"/>
              <a:gd name="connsiteX102" fmla="*/ 280987 w 972505"/>
              <a:gd name="connsiteY102" fmla="*/ 2933700 h 4242435"/>
              <a:gd name="connsiteX103" fmla="*/ 661035 w 972505"/>
              <a:gd name="connsiteY103" fmla="*/ 2933700 h 4242435"/>
              <a:gd name="connsiteX104" fmla="*/ 507682 w 972505"/>
              <a:gd name="connsiteY104" fmla="*/ 2778442 h 4242435"/>
              <a:gd name="connsiteX105" fmla="*/ 524827 w 972505"/>
              <a:gd name="connsiteY105" fmla="*/ 2765107 h 4242435"/>
              <a:gd name="connsiteX106" fmla="*/ 618172 w 972505"/>
              <a:gd name="connsiteY106" fmla="*/ 2688907 h 4242435"/>
              <a:gd name="connsiteX107" fmla="*/ 942975 w 972505"/>
              <a:gd name="connsiteY107" fmla="*/ 3195637 h 4242435"/>
              <a:gd name="connsiteX108" fmla="*/ 615315 w 972505"/>
              <a:gd name="connsiteY108" fmla="*/ 3702367 h 4242435"/>
              <a:gd name="connsiteX109" fmla="*/ 575310 w 972505"/>
              <a:gd name="connsiteY109" fmla="*/ 3669030 h 4242435"/>
              <a:gd name="connsiteX110" fmla="*/ 505777 w 972505"/>
              <a:gd name="connsiteY110" fmla="*/ 3611880 h 4242435"/>
              <a:gd name="connsiteX111" fmla="*/ 651510 w 972505"/>
              <a:gd name="connsiteY111" fmla="*/ 3472815 h 4242435"/>
              <a:gd name="connsiteX112" fmla="*/ 306705 w 972505"/>
              <a:gd name="connsiteY112" fmla="*/ 3472815 h 4242435"/>
              <a:gd name="connsiteX113" fmla="*/ 459105 w 972505"/>
              <a:gd name="connsiteY113" fmla="*/ 3611880 h 4242435"/>
              <a:gd name="connsiteX114" fmla="*/ 470535 w 972505"/>
              <a:gd name="connsiteY114" fmla="*/ 3621405 h 4242435"/>
              <a:gd name="connsiteX115" fmla="*/ 481965 w 972505"/>
              <a:gd name="connsiteY115" fmla="*/ 3630930 h 4242435"/>
              <a:gd name="connsiteX116" fmla="*/ 552450 w 972505"/>
              <a:gd name="connsiteY116" fmla="*/ 3689985 h 4242435"/>
              <a:gd name="connsiteX117" fmla="*/ 591502 w 972505"/>
              <a:gd name="connsiteY117" fmla="*/ 3722370 h 4242435"/>
              <a:gd name="connsiteX118" fmla="*/ 602932 w 972505"/>
              <a:gd name="connsiteY118" fmla="*/ 3731895 h 4242435"/>
              <a:gd name="connsiteX119" fmla="*/ 614362 w 972505"/>
              <a:gd name="connsiteY119" fmla="*/ 3741420 h 4242435"/>
              <a:gd name="connsiteX120" fmla="*/ 972502 w 972505"/>
              <a:gd name="connsiteY120" fmla="*/ 4240530 h 4242435"/>
              <a:gd name="connsiteX121" fmla="*/ 822960 w 972505"/>
              <a:gd name="connsiteY121" fmla="*/ 4240530 h 4242435"/>
              <a:gd name="connsiteX122" fmla="*/ 503872 w 972505"/>
              <a:gd name="connsiteY122" fmla="*/ 3831907 h 4242435"/>
              <a:gd name="connsiteX123" fmla="*/ 492442 w 972505"/>
              <a:gd name="connsiteY123" fmla="*/ 3822382 h 4242435"/>
              <a:gd name="connsiteX124" fmla="*/ 481012 w 972505"/>
              <a:gd name="connsiteY124" fmla="*/ 3812857 h 4242435"/>
              <a:gd name="connsiteX125" fmla="*/ 449580 w 972505"/>
              <a:gd name="connsiteY125" fmla="*/ 3787140 h 4242435"/>
              <a:gd name="connsiteX126" fmla="*/ 371475 w 972505"/>
              <a:gd name="connsiteY126" fmla="*/ 3722370 h 4242435"/>
              <a:gd name="connsiteX127" fmla="*/ 360045 w 972505"/>
              <a:gd name="connsiteY127" fmla="*/ 3712845 h 4242435"/>
              <a:gd name="connsiteX128" fmla="*/ 348615 w 972505"/>
              <a:gd name="connsiteY128" fmla="*/ 3703320 h 4242435"/>
              <a:gd name="connsiteX129" fmla="*/ 0 w 972505"/>
              <a:gd name="connsiteY129" fmla="*/ 3185160 h 4242435"/>
              <a:gd name="connsiteX130" fmla="*/ 360045 w 972505"/>
              <a:gd name="connsiteY130" fmla="*/ 2674620 h 4242435"/>
              <a:gd name="connsiteX131" fmla="*/ 371475 w 972505"/>
              <a:gd name="connsiteY131" fmla="*/ 2665095 h 4242435"/>
              <a:gd name="connsiteX132" fmla="*/ 382905 w 972505"/>
              <a:gd name="connsiteY132" fmla="*/ 2655570 h 4242435"/>
              <a:gd name="connsiteX133" fmla="*/ 402907 w 972505"/>
              <a:gd name="connsiteY133" fmla="*/ 2639377 h 4242435"/>
              <a:gd name="connsiteX134" fmla="*/ 494347 w 972505"/>
              <a:gd name="connsiteY134" fmla="*/ 2566035 h 4242435"/>
              <a:gd name="connsiteX135" fmla="*/ 505777 w 972505"/>
              <a:gd name="connsiteY135" fmla="*/ 2556510 h 4242435"/>
              <a:gd name="connsiteX136" fmla="*/ 517207 w 972505"/>
              <a:gd name="connsiteY136" fmla="*/ 2546985 h 4242435"/>
              <a:gd name="connsiteX137" fmla="*/ 673417 w 972505"/>
              <a:gd name="connsiteY137" fmla="*/ 2397442 h 4242435"/>
              <a:gd name="connsiteX138" fmla="*/ 343852 w 972505"/>
              <a:gd name="connsiteY138" fmla="*/ 2397442 h 4242435"/>
              <a:gd name="connsiteX139" fmla="*/ 472440 w 972505"/>
              <a:gd name="connsiteY139" fmla="*/ 2545080 h 4242435"/>
              <a:gd name="connsiteX140" fmla="*/ 381000 w 972505"/>
              <a:gd name="connsiteY140" fmla="*/ 2618422 h 4242435"/>
              <a:gd name="connsiteX141" fmla="*/ 360997 w 972505"/>
              <a:gd name="connsiteY141" fmla="*/ 2634615 h 4242435"/>
              <a:gd name="connsiteX142" fmla="*/ 74295 w 972505"/>
              <a:gd name="connsiteY142" fmla="*/ 2087880 h 4242435"/>
              <a:gd name="connsiteX143" fmla="*/ 389572 w 972505"/>
              <a:gd name="connsiteY143" fmla="*/ 1653540 h 4242435"/>
              <a:gd name="connsiteX144" fmla="*/ 455295 w 972505"/>
              <a:gd name="connsiteY144" fmla="*/ 1706880 h 4242435"/>
              <a:gd name="connsiteX145" fmla="*/ 501967 w 972505"/>
              <a:gd name="connsiteY145" fmla="*/ 1744027 h 4242435"/>
              <a:gd name="connsiteX146" fmla="*/ 331470 w 972505"/>
              <a:gd name="connsiteY146" fmla="*/ 1886902 h 4242435"/>
              <a:gd name="connsiteX147" fmla="*/ 700087 w 972505"/>
              <a:gd name="connsiteY147" fmla="*/ 1886902 h 4242435"/>
              <a:gd name="connsiteX148" fmla="*/ 551497 w 972505"/>
              <a:gd name="connsiteY148" fmla="*/ 1744980 h 4242435"/>
              <a:gd name="connsiteX149" fmla="*/ 540067 w 972505"/>
              <a:gd name="connsiteY149" fmla="*/ 1735455 h 4242435"/>
              <a:gd name="connsiteX150" fmla="*/ 527685 w 972505"/>
              <a:gd name="connsiteY150" fmla="*/ 1725930 h 4242435"/>
              <a:gd name="connsiteX151" fmla="*/ 478155 w 972505"/>
              <a:gd name="connsiteY151" fmla="*/ 1685925 h 4242435"/>
              <a:gd name="connsiteX152" fmla="*/ 415290 w 972505"/>
              <a:gd name="connsiteY152" fmla="*/ 1635442 h 4242435"/>
              <a:gd name="connsiteX153" fmla="*/ 403860 w 972505"/>
              <a:gd name="connsiteY153" fmla="*/ 1625917 h 4242435"/>
              <a:gd name="connsiteX154" fmla="*/ 392430 w 972505"/>
              <a:gd name="connsiteY154" fmla="*/ 1616392 h 4242435"/>
              <a:gd name="connsiteX155" fmla="*/ 95250 w 972505"/>
              <a:gd name="connsiteY155" fmla="*/ 1108710 h 4242435"/>
              <a:gd name="connsiteX156" fmla="*/ 392430 w 972505"/>
              <a:gd name="connsiteY156" fmla="*/ 583882 h 4242435"/>
              <a:gd name="connsiteX157" fmla="*/ 401955 w 972505"/>
              <a:gd name="connsiteY157" fmla="*/ 572452 h 4242435"/>
              <a:gd name="connsiteX158" fmla="*/ 411480 w 972505"/>
              <a:gd name="connsiteY158" fmla="*/ 561022 h 4242435"/>
              <a:gd name="connsiteX159" fmla="*/ 430530 w 972505"/>
              <a:gd name="connsiteY159" fmla="*/ 540067 h 4242435"/>
              <a:gd name="connsiteX160" fmla="*/ 504825 w 972505"/>
              <a:gd name="connsiteY160" fmla="*/ 455295 h 4242435"/>
              <a:gd name="connsiteX161" fmla="*/ 514350 w 972505"/>
              <a:gd name="connsiteY161" fmla="*/ 443865 h 4242435"/>
              <a:gd name="connsiteX162" fmla="*/ 523875 w 972505"/>
              <a:gd name="connsiteY162" fmla="*/ 432435 h 4242435"/>
              <a:gd name="connsiteX163" fmla="*/ 689610 w 972505"/>
              <a:gd name="connsiteY163" fmla="*/ 217170 h 4242435"/>
              <a:gd name="connsiteX164" fmla="*/ 762000 w 972505"/>
              <a:gd name="connsiteY164" fmla="*/ 0 h 4242435"/>
              <a:gd name="connsiteX165" fmla="*/ 85725 w 972505"/>
              <a:gd name="connsiteY165" fmla="*/ 0 h 4242435"/>
              <a:gd name="connsiteX166" fmla="*/ 251460 w 972505"/>
              <a:gd name="connsiteY166" fmla="*/ 0 h 4242435"/>
              <a:gd name="connsiteX167" fmla="*/ 281940 w 972505"/>
              <a:gd name="connsiteY167" fmla="*/ 214312 h 4242435"/>
              <a:gd name="connsiteX168" fmla="*/ 481013 w 972505"/>
              <a:gd name="connsiteY168" fmla="*/ 434340 h 4242435"/>
              <a:gd name="connsiteX169" fmla="*/ 403860 w 972505"/>
              <a:gd name="connsiteY169" fmla="*/ 522922 h 4242435"/>
              <a:gd name="connsiteX170" fmla="*/ 388620 w 972505"/>
              <a:gd name="connsiteY170" fmla="*/ 541020 h 4242435"/>
              <a:gd name="connsiteX171" fmla="*/ 158115 w 972505"/>
              <a:gd name="connsiteY171" fmla="*/ 287655 h 4242435"/>
              <a:gd name="connsiteX172" fmla="*/ 85725 w 972505"/>
              <a:gd name="connsiteY172" fmla="*/ 0 h 424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972505" h="4242435">
                <a:moveTo>
                  <a:pt x="349567" y="3743325"/>
                </a:moveTo>
                <a:cubicBezTo>
                  <a:pt x="375285" y="3765232"/>
                  <a:pt x="401955" y="3787140"/>
                  <a:pt x="429577" y="3809047"/>
                </a:cubicBezTo>
                <a:cubicBezTo>
                  <a:pt x="439102" y="3817620"/>
                  <a:pt x="449580" y="3825240"/>
                  <a:pt x="459105" y="3833812"/>
                </a:cubicBezTo>
                <a:cubicBezTo>
                  <a:pt x="294322" y="3974782"/>
                  <a:pt x="149542" y="4109085"/>
                  <a:pt x="149542" y="4242435"/>
                </a:cubicBezTo>
                <a:lnTo>
                  <a:pt x="0" y="4242435"/>
                </a:lnTo>
                <a:cubicBezTo>
                  <a:pt x="0" y="4056697"/>
                  <a:pt x="169545" y="3896677"/>
                  <a:pt x="349567" y="3743325"/>
                </a:cubicBezTo>
                <a:close/>
                <a:moveTo>
                  <a:pt x="156210" y="3237547"/>
                </a:moveTo>
                <a:cubicBezTo>
                  <a:pt x="161925" y="3264217"/>
                  <a:pt x="172402" y="3290887"/>
                  <a:pt x="186690" y="3317557"/>
                </a:cubicBezTo>
                <a:cubicBezTo>
                  <a:pt x="198120" y="3339465"/>
                  <a:pt x="213360" y="3362325"/>
                  <a:pt x="229552" y="3384232"/>
                </a:cubicBezTo>
                <a:cubicBezTo>
                  <a:pt x="233362" y="3389947"/>
                  <a:pt x="238125" y="3395662"/>
                  <a:pt x="243840" y="3401377"/>
                </a:cubicBezTo>
                <a:lnTo>
                  <a:pt x="710565" y="3401377"/>
                </a:lnTo>
                <a:cubicBezTo>
                  <a:pt x="714375" y="3395662"/>
                  <a:pt x="719137" y="3389947"/>
                  <a:pt x="722947" y="3384232"/>
                </a:cubicBezTo>
                <a:cubicBezTo>
                  <a:pt x="739140" y="3362325"/>
                  <a:pt x="752475" y="3340417"/>
                  <a:pt x="762952" y="3317557"/>
                </a:cubicBezTo>
                <a:cubicBezTo>
                  <a:pt x="775335" y="3290887"/>
                  <a:pt x="784860" y="3264217"/>
                  <a:pt x="789622" y="3237547"/>
                </a:cubicBezTo>
                <a:close/>
                <a:moveTo>
                  <a:pt x="220027" y="3004185"/>
                </a:moveTo>
                <a:cubicBezTo>
                  <a:pt x="206692" y="3022282"/>
                  <a:pt x="194310" y="3041332"/>
                  <a:pt x="183832" y="3060382"/>
                </a:cubicBezTo>
                <a:cubicBezTo>
                  <a:pt x="166687" y="3090862"/>
                  <a:pt x="156210" y="3123247"/>
                  <a:pt x="151447" y="3155632"/>
                </a:cubicBezTo>
                <a:cubicBezTo>
                  <a:pt x="150495" y="3159442"/>
                  <a:pt x="150495" y="3163252"/>
                  <a:pt x="150495" y="3167062"/>
                </a:cubicBezTo>
                <a:lnTo>
                  <a:pt x="790575" y="3167062"/>
                </a:lnTo>
                <a:cubicBezTo>
                  <a:pt x="789622" y="3163252"/>
                  <a:pt x="789622" y="3159442"/>
                  <a:pt x="788670" y="3155632"/>
                </a:cubicBezTo>
                <a:cubicBezTo>
                  <a:pt x="782002" y="3124200"/>
                  <a:pt x="769620" y="3091815"/>
                  <a:pt x="752475" y="3060382"/>
                </a:cubicBezTo>
                <a:cubicBezTo>
                  <a:pt x="741997" y="3041332"/>
                  <a:pt x="729615" y="3023235"/>
                  <a:pt x="716280" y="3004185"/>
                </a:cubicBezTo>
                <a:close/>
                <a:moveTo>
                  <a:pt x="233362" y="2179320"/>
                </a:moveTo>
                <a:cubicBezTo>
                  <a:pt x="239077" y="2204085"/>
                  <a:pt x="247650" y="2228850"/>
                  <a:pt x="257175" y="2253615"/>
                </a:cubicBezTo>
                <a:cubicBezTo>
                  <a:pt x="265747" y="2276475"/>
                  <a:pt x="277177" y="2298382"/>
                  <a:pt x="289560" y="2320290"/>
                </a:cubicBezTo>
                <a:cubicBezTo>
                  <a:pt x="292417" y="2324100"/>
                  <a:pt x="295275" y="2328862"/>
                  <a:pt x="298132" y="2333625"/>
                </a:cubicBezTo>
                <a:lnTo>
                  <a:pt x="298132" y="2334577"/>
                </a:lnTo>
                <a:lnTo>
                  <a:pt x="724852" y="2334577"/>
                </a:lnTo>
                <a:cubicBezTo>
                  <a:pt x="727710" y="2330767"/>
                  <a:pt x="730567" y="2326005"/>
                  <a:pt x="733425" y="2321242"/>
                </a:cubicBezTo>
                <a:cubicBezTo>
                  <a:pt x="738187" y="2312670"/>
                  <a:pt x="742950" y="2305050"/>
                  <a:pt x="747712" y="2296477"/>
                </a:cubicBezTo>
                <a:lnTo>
                  <a:pt x="746760" y="2296477"/>
                </a:lnTo>
                <a:cubicBezTo>
                  <a:pt x="754380" y="2282190"/>
                  <a:pt x="761047" y="2267902"/>
                  <a:pt x="766762" y="2253615"/>
                </a:cubicBezTo>
                <a:cubicBezTo>
                  <a:pt x="776287" y="2229802"/>
                  <a:pt x="783907" y="2205037"/>
                  <a:pt x="787717" y="2179320"/>
                </a:cubicBezTo>
                <a:lnTo>
                  <a:pt x="544830" y="2179320"/>
                </a:lnTo>
                <a:lnTo>
                  <a:pt x="543877" y="2179320"/>
                </a:lnTo>
                <a:close/>
                <a:moveTo>
                  <a:pt x="272415" y="1956435"/>
                </a:moveTo>
                <a:cubicBezTo>
                  <a:pt x="263842" y="1969770"/>
                  <a:pt x="255270" y="1982152"/>
                  <a:pt x="248602" y="1995487"/>
                </a:cubicBezTo>
                <a:cubicBezTo>
                  <a:pt x="233362" y="2025967"/>
                  <a:pt x="223837" y="2057400"/>
                  <a:pt x="223837" y="2090737"/>
                </a:cubicBezTo>
                <a:cubicBezTo>
                  <a:pt x="223837" y="2097405"/>
                  <a:pt x="223837" y="2105025"/>
                  <a:pt x="224790" y="2111692"/>
                </a:cubicBezTo>
                <a:lnTo>
                  <a:pt x="543877" y="2111692"/>
                </a:lnTo>
                <a:lnTo>
                  <a:pt x="544830" y="2111692"/>
                </a:lnTo>
                <a:lnTo>
                  <a:pt x="791527" y="2111692"/>
                </a:lnTo>
                <a:cubicBezTo>
                  <a:pt x="790575" y="2104072"/>
                  <a:pt x="790575" y="2097405"/>
                  <a:pt x="789622" y="2090737"/>
                </a:cubicBezTo>
                <a:cubicBezTo>
                  <a:pt x="785812" y="2057400"/>
                  <a:pt x="777240" y="2025015"/>
                  <a:pt x="763905" y="1995487"/>
                </a:cubicBezTo>
                <a:cubicBezTo>
                  <a:pt x="763905" y="1993582"/>
                  <a:pt x="762952" y="1992630"/>
                  <a:pt x="762000" y="1990725"/>
                </a:cubicBezTo>
                <a:cubicBezTo>
                  <a:pt x="757237" y="1979295"/>
                  <a:pt x="751522" y="1967865"/>
                  <a:pt x="744855" y="1956435"/>
                </a:cubicBezTo>
                <a:close/>
                <a:moveTo>
                  <a:pt x="245745" y="1160145"/>
                </a:moveTo>
                <a:cubicBezTo>
                  <a:pt x="249555" y="1189672"/>
                  <a:pt x="256222" y="1218247"/>
                  <a:pt x="266700" y="1245870"/>
                </a:cubicBezTo>
                <a:cubicBezTo>
                  <a:pt x="275272" y="1268730"/>
                  <a:pt x="286702" y="1291590"/>
                  <a:pt x="299085" y="1312545"/>
                </a:cubicBezTo>
                <a:cubicBezTo>
                  <a:pt x="300037" y="1313497"/>
                  <a:pt x="300037" y="1313497"/>
                  <a:pt x="300990" y="1314450"/>
                </a:cubicBezTo>
                <a:lnTo>
                  <a:pt x="746760" y="1314450"/>
                </a:lnTo>
                <a:cubicBezTo>
                  <a:pt x="746760" y="1313497"/>
                  <a:pt x="747712" y="1313497"/>
                  <a:pt x="747712" y="1312545"/>
                </a:cubicBezTo>
                <a:cubicBezTo>
                  <a:pt x="760095" y="1291590"/>
                  <a:pt x="771525" y="1268730"/>
                  <a:pt x="780097" y="1245870"/>
                </a:cubicBezTo>
                <a:cubicBezTo>
                  <a:pt x="790575" y="1219200"/>
                  <a:pt x="798195" y="1189672"/>
                  <a:pt x="802005" y="1160145"/>
                </a:cubicBezTo>
                <a:close/>
                <a:moveTo>
                  <a:pt x="300037" y="937260"/>
                </a:moveTo>
                <a:cubicBezTo>
                  <a:pt x="292417" y="951547"/>
                  <a:pt x="284797" y="964882"/>
                  <a:pt x="278130" y="978217"/>
                </a:cubicBezTo>
                <a:cubicBezTo>
                  <a:pt x="261937" y="1010602"/>
                  <a:pt x="250507" y="1042987"/>
                  <a:pt x="245745" y="1073467"/>
                </a:cubicBezTo>
                <a:cubicBezTo>
                  <a:pt x="244792" y="1080135"/>
                  <a:pt x="243840" y="1086802"/>
                  <a:pt x="242887" y="1092517"/>
                </a:cubicBezTo>
                <a:lnTo>
                  <a:pt x="804862" y="1092517"/>
                </a:lnTo>
                <a:cubicBezTo>
                  <a:pt x="804862" y="1085850"/>
                  <a:pt x="803910" y="1080135"/>
                  <a:pt x="802957" y="1073467"/>
                </a:cubicBezTo>
                <a:cubicBezTo>
                  <a:pt x="798195" y="1042035"/>
                  <a:pt x="787717" y="1009650"/>
                  <a:pt x="773430" y="978217"/>
                </a:cubicBezTo>
                <a:cubicBezTo>
                  <a:pt x="767715" y="963930"/>
                  <a:pt x="760095" y="950595"/>
                  <a:pt x="752475" y="937260"/>
                </a:cubicBezTo>
                <a:close/>
                <a:moveTo>
                  <a:pt x="762000" y="0"/>
                </a:moveTo>
                <a:lnTo>
                  <a:pt x="903922" y="0"/>
                </a:lnTo>
                <a:cubicBezTo>
                  <a:pt x="898207" y="89535"/>
                  <a:pt x="872490" y="184785"/>
                  <a:pt x="816292" y="288607"/>
                </a:cubicBezTo>
                <a:cubicBezTo>
                  <a:pt x="766762" y="377190"/>
                  <a:pt x="693420" y="456247"/>
                  <a:pt x="624840" y="535305"/>
                </a:cubicBezTo>
                <a:cubicBezTo>
                  <a:pt x="621982" y="539115"/>
                  <a:pt x="618172" y="542925"/>
                  <a:pt x="615315" y="546735"/>
                </a:cubicBezTo>
                <a:cubicBezTo>
                  <a:pt x="612457" y="550545"/>
                  <a:pt x="608647" y="554355"/>
                  <a:pt x="605790" y="558165"/>
                </a:cubicBezTo>
                <a:cubicBezTo>
                  <a:pt x="585787" y="581025"/>
                  <a:pt x="565785" y="603885"/>
                  <a:pt x="545782" y="626745"/>
                </a:cubicBezTo>
                <a:cubicBezTo>
                  <a:pt x="534352" y="639127"/>
                  <a:pt x="522922" y="651510"/>
                  <a:pt x="512445" y="663892"/>
                </a:cubicBezTo>
                <a:cubicBezTo>
                  <a:pt x="509587" y="667702"/>
                  <a:pt x="505777" y="671512"/>
                  <a:pt x="502920" y="675322"/>
                </a:cubicBezTo>
                <a:cubicBezTo>
                  <a:pt x="500062" y="679132"/>
                  <a:pt x="496252" y="682942"/>
                  <a:pt x="493395" y="686752"/>
                </a:cubicBezTo>
                <a:cubicBezTo>
                  <a:pt x="437197" y="750570"/>
                  <a:pt x="385762" y="813435"/>
                  <a:pt x="342900" y="873442"/>
                </a:cubicBezTo>
                <a:lnTo>
                  <a:pt x="708660" y="873442"/>
                </a:lnTo>
                <a:cubicBezTo>
                  <a:pt x="661035" y="810577"/>
                  <a:pt x="601027" y="748665"/>
                  <a:pt x="536257" y="684847"/>
                </a:cubicBezTo>
                <a:cubicBezTo>
                  <a:pt x="548640" y="671512"/>
                  <a:pt x="560070" y="657225"/>
                  <a:pt x="572452" y="643890"/>
                </a:cubicBezTo>
                <a:cubicBezTo>
                  <a:pt x="591502" y="621982"/>
                  <a:pt x="610552" y="600075"/>
                  <a:pt x="629602" y="578167"/>
                </a:cubicBezTo>
                <a:cubicBezTo>
                  <a:pt x="803910" y="746760"/>
                  <a:pt x="955357" y="912495"/>
                  <a:pt x="955357" y="1112520"/>
                </a:cubicBezTo>
                <a:cubicBezTo>
                  <a:pt x="955357" y="1332547"/>
                  <a:pt x="819150" y="1488757"/>
                  <a:pt x="662940" y="1621155"/>
                </a:cubicBezTo>
                <a:cubicBezTo>
                  <a:pt x="641032" y="1603057"/>
                  <a:pt x="620077" y="1585912"/>
                  <a:pt x="598170" y="1568767"/>
                </a:cubicBezTo>
                <a:cubicBezTo>
                  <a:pt x="582930" y="1556385"/>
                  <a:pt x="566737" y="1544002"/>
                  <a:pt x="551497" y="1531620"/>
                </a:cubicBezTo>
                <a:cubicBezTo>
                  <a:pt x="606742" y="1484947"/>
                  <a:pt x="659130" y="1435417"/>
                  <a:pt x="701040" y="1383030"/>
                </a:cubicBezTo>
                <a:lnTo>
                  <a:pt x="349567" y="1383030"/>
                </a:lnTo>
                <a:cubicBezTo>
                  <a:pt x="393382" y="1435417"/>
                  <a:pt x="447675" y="1483995"/>
                  <a:pt x="504825" y="1531620"/>
                </a:cubicBezTo>
                <a:cubicBezTo>
                  <a:pt x="508635" y="1534477"/>
                  <a:pt x="512445" y="1538287"/>
                  <a:pt x="516255" y="1541145"/>
                </a:cubicBezTo>
                <a:cubicBezTo>
                  <a:pt x="520065" y="1544002"/>
                  <a:pt x="523875" y="1547812"/>
                  <a:pt x="527685" y="1550670"/>
                </a:cubicBezTo>
                <a:cubicBezTo>
                  <a:pt x="543877" y="1563052"/>
                  <a:pt x="560070" y="1576387"/>
                  <a:pt x="576262" y="1589722"/>
                </a:cubicBezTo>
                <a:cubicBezTo>
                  <a:pt x="597217" y="1606867"/>
                  <a:pt x="618172" y="1623060"/>
                  <a:pt x="639127" y="1640205"/>
                </a:cubicBezTo>
                <a:cubicBezTo>
                  <a:pt x="642937" y="1643062"/>
                  <a:pt x="646747" y="1646872"/>
                  <a:pt x="650557" y="1649730"/>
                </a:cubicBezTo>
                <a:cubicBezTo>
                  <a:pt x="654367" y="1652587"/>
                  <a:pt x="658177" y="1656397"/>
                  <a:pt x="661987" y="1659255"/>
                </a:cubicBezTo>
                <a:cubicBezTo>
                  <a:pt x="774382" y="1753552"/>
                  <a:pt x="877252" y="1856422"/>
                  <a:pt x="920115" y="1991677"/>
                </a:cubicBezTo>
                <a:lnTo>
                  <a:pt x="919162" y="1991677"/>
                </a:lnTo>
                <a:cubicBezTo>
                  <a:pt x="932497" y="2034540"/>
                  <a:pt x="940117" y="2080260"/>
                  <a:pt x="940117" y="2129790"/>
                </a:cubicBezTo>
                <a:cubicBezTo>
                  <a:pt x="940117" y="2188845"/>
                  <a:pt x="927735" y="2244090"/>
                  <a:pt x="906780" y="2296477"/>
                </a:cubicBezTo>
                <a:lnTo>
                  <a:pt x="907732" y="2296477"/>
                </a:lnTo>
                <a:cubicBezTo>
                  <a:pt x="853440" y="2431732"/>
                  <a:pt x="739140" y="2546032"/>
                  <a:pt x="617220" y="2648902"/>
                </a:cubicBezTo>
                <a:cubicBezTo>
                  <a:pt x="613410" y="2651760"/>
                  <a:pt x="609600" y="2655570"/>
                  <a:pt x="605790" y="2658427"/>
                </a:cubicBezTo>
                <a:cubicBezTo>
                  <a:pt x="601980" y="2661285"/>
                  <a:pt x="598170" y="2665095"/>
                  <a:pt x="594360" y="2667952"/>
                </a:cubicBezTo>
                <a:cubicBezTo>
                  <a:pt x="562927" y="2693670"/>
                  <a:pt x="531495" y="2718435"/>
                  <a:pt x="501015" y="2743200"/>
                </a:cubicBezTo>
                <a:cubicBezTo>
                  <a:pt x="494347" y="2747962"/>
                  <a:pt x="488632" y="2752725"/>
                  <a:pt x="482917" y="2757487"/>
                </a:cubicBezTo>
                <a:cubicBezTo>
                  <a:pt x="478155" y="2760345"/>
                  <a:pt x="474345" y="2764155"/>
                  <a:pt x="470535" y="2767012"/>
                </a:cubicBezTo>
                <a:cubicBezTo>
                  <a:pt x="466725" y="2769870"/>
                  <a:pt x="462915" y="2773680"/>
                  <a:pt x="459105" y="2776537"/>
                </a:cubicBezTo>
                <a:cubicBezTo>
                  <a:pt x="394335" y="2829877"/>
                  <a:pt x="332422" y="2881312"/>
                  <a:pt x="280987" y="2933700"/>
                </a:cubicBezTo>
                <a:lnTo>
                  <a:pt x="661035" y="2933700"/>
                </a:lnTo>
                <a:cubicBezTo>
                  <a:pt x="616267" y="2882265"/>
                  <a:pt x="562927" y="2830830"/>
                  <a:pt x="507682" y="2778442"/>
                </a:cubicBezTo>
                <a:cubicBezTo>
                  <a:pt x="513397" y="2774632"/>
                  <a:pt x="519112" y="2769870"/>
                  <a:pt x="524827" y="2765107"/>
                </a:cubicBezTo>
                <a:cubicBezTo>
                  <a:pt x="555307" y="2740342"/>
                  <a:pt x="586740" y="2714625"/>
                  <a:pt x="618172" y="2688907"/>
                </a:cubicBezTo>
                <a:cubicBezTo>
                  <a:pt x="787717" y="2850832"/>
                  <a:pt x="942975" y="3005137"/>
                  <a:pt x="942975" y="3195637"/>
                </a:cubicBezTo>
                <a:cubicBezTo>
                  <a:pt x="942975" y="3388042"/>
                  <a:pt x="789622" y="3549967"/>
                  <a:pt x="615315" y="3702367"/>
                </a:cubicBezTo>
                <a:cubicBezTo>
                  <a:pt x="601980" y="3690937"/>
                  <a:pt x="588645" y="3680460"/>
                  <a:pt x="575310" y="3669030"/>
                </a:cubicBezTo>
                <a:cubicBezTo>
                  <a:pt x="552450" y="3649980"/>
                  <a:pt x="528637" y="3630930"/>
                  <a:pt x="505777" y="3611880"/>
                </a:cubicBezTo>
                <a:cubicBezTo>
                  <a:pt x="558165" y="3566160"/>
                  <a:pt x="607695" y="3519487"/>
                  <a:pt x="651510" y="3472815"/>
                </a:cubicBezTo>
                <a:lnTo>
                  <a:pt x="306705" y="3472815"/>
                </a:lnTo>
                <a:cubicBezTo>
                  <a:pt x="352425" y="3519487"/>
                  <a:pt x="404812" y="3566160"/>
                  <a:pt x="459105" y="3611880"/>
                </a:cubicBezTo>
                <a:cubicBezTo>
                  <a:pt x="462915" y="3614737"/>
                  <a:pt x="466725" y="3618547"/>
                  <a:pt x="470535" y="3621405"/>
                </a:cubicBezTo>
                <a:cubicBezTo>
                  <a:pt x="474345" y="3624262"/>
                  <a:pt x="478155" y="3628072"/>
                  <a:pt x="481965" y="3630930"/>
                </a:cubicBezTo>
                <a:cubicBezTo>
                  <a:pt x="504825" y="3650932"/>
                  <a:pt x="528637" y="3670935"/>
                  <a:pt x="552450" y="3689985"/>
                </a:cubicBezTo>
                <a:cubicBezTo>
                  <a:pt x="565785" y="3700462"/>
                  <a:pt x="578167" y="3711892"/>
                  <a:pt x="591502" y="3722370"/>
                </a:cubicBezTo>
                <a:cubicBezTo>
                  <a:pt x="595312" y="3725227"/>
                  <a:pt x="599122" y="3729037"/>
                  <a:pt x="602932" y="3731895"/>
                </a:cubicBezTo>
                <a:cubicBezTo>
                  <a:pt x="606742" y="3734752"/>
                  <a:pt x="610552" y="3738562"/>
                  <a:pt x="614362" y="3741420"/>
                </a:cubicBezTo>
                <a:cubicBezTo>
                  <a:pt x="800100" y="3896677"/>
                  <a:pt x="973455" y="4057650"/>
                  <a:pt x="972502" y="4240530"/>
                </a:cubicBezTo>
                <a:lnTo>
                  <a:pt x="822960" y="4240530"/>
                </a:lnTo>
                <a:cubicBezTo>
                  <a:pt x="822960" y="4109085"/>
                  <a:pt x="668655" y="3969067"/>
                  <a:pt x="503872" y="3831907"/>
                </a:cubicBezTo>
                <a:cubicBezTo>
                  <a:pt x="500062" y="3829050"/>
                  <a:pt x="496252" y="3825240"/>
                  <a:pt x="492442" y="3822382"/>
                </a:cubicBezTo>
                <a:cubicBezTo>
                  <a:pt x="488632" y="3819525"/>
                  <a:pt x="484822" y="3815715"/>
                  <a:pt x="481012" y="3812857"/>
                </a:cubicBezTo>
                <a:cubicBezTo>
                  <a:pt x="470535" y="3804285"/>
                  <a:pt x="460057" y="3795712"/>
                  <a:pt x="449580" y="3787140"/>
                </a:cubicBezTo>
                <a:cubicBezTo>
                  <a:pt x="423862" y="3766185"/>
                  <a:pt x="397192" y="3744277"/>
                  <a:pt x="371475" y="3722370"/>
                </a:cubicBezTo>
                <a:cubicBezTo>
                  <a:pt x="367665" y="3719512"/>
                  <a:pt x="363855" y="3715702"/>
                  <a:pt x="360045" y="3712845"/>
                </a:cubicBezTo>
                <a:cubicBezTo>
                  <a:pt x="356235" y="3709987"/>
                  <a:pt x="352425" y="3706177"/>
                  <a:pt x="348615" y="3703320"/>
                </a:cubicBezTo>
                <a:cubicBezTo>
                  <a:pt x="163830" y="3546157"/>
                  <a:pt x="0" y="3381375"/>
                  <a:pt x="0" y="3185160"/>
                </a:cubicBezTo>
                <a:cubicBezTo>
                  <a:pt x="0" y="2981325"/>
                  <a:pt x="175260" y="2825115"/>
                  <a:pt x="360045" y="2674620"/>
                </a:cubicBezTo>
                <a:cubicBezTo>
                  <a:pt x="363855" y="2671762"/>
                  <a:pt x="367665" y="2667952"/>
                  <a:pt x="371475" y="2665095"/>
                </a:cubicBezTo>
                <a:cubicBezTo>
                  <a:pt x="375285" y="2662237"/>
                  <a:pt x="379095" y="2658427"/>
                  <a:pt x="382905" y="2655570"/>
                </a:cubicBezTo>
                <a:cubicBezTo>
                  <a:pt x="389572" y="2649855"/>
                  <a:pt x="396240" y="2645092"/>
                  <a:pt x="402907" y="2639377"/>
                </a:cubicBezTo>
                <a:cubicBezTo>
                  <a:pt x="433387" y="2615565"/>
                  <a:pt x="464820" y="2590800"/>
                  <a:pt x="494347" y="2566035"/>
                </a:cubicBezTo>
                <a:cubicBezTo>
                  <a:pt x="498157" y="2563177"/>
                  <a:pt x="501967" y="2559367"/>
                  <a:pt x="505777" y="2556510"/>
                </a:cubicBezTo>
                <a:cubicBezTo>
                  <a:pt x="509587" y="2553652"/>
                  <a:pt x="513397" y="2549842"/>
                  <a:pt x="517207" y="2546985"/>
                </a:cubicBezTo>
                <a:cubicBezTo>
                  <a:pt x="574357" y="2498407"/>
                  <a:pt x="628650" y="2448877"/>
                  <a:pt x="673417" y="2397442"/>
                </a:cubicBezTo>
                <a:lnTo>
                  <a:pt x="343852" y="2397442"/>
                </a:lnTo>
                <a:cubicBezTo>
                  <a:pt x="381000" y="2447925"/>
                  <a:pt x="425767" y="2497455"/>
                  <a:pt x="472440" y="2545080"/>
                </a:cubicBezTo>
                <a:cubicBezTo>
                  <a:pt x="441960" y="2569845"/>
                  <a:pt x="411480" y="2593657"/>
                  <a:pt x="381000" y="2618422"/>
                </a:cubicBezTo>
                <a:cubicBezTo>
                  <a:pt x="374332" y="2624137"/>
                  <a:pt x="367665" y="2628900"/>
                  <a:pt x="360997" y="2634615"/>
                </a:cubicBezTo>
                <a:cubicBezTo>
                  <a:pt x="209550" y="2480310"/>
                  <a:pt x="74295" y="2305050"/>
                  <a:pt x="74295" y="2087880"/>
                </a:cubicBezTo>
                <a:cubicBezTo>
                  <a:pt x="74295" y="1908810"/>
                  <a:pt x="222885" y="1783080"/>
                  <a:pt x="389572" y="1653540"/>
                </a:cubicBezTo>
                <a:cubicBezTo>
                  <a:pt x="411480" y="1671637"/>
                  <a:pt x="433387" y="1689735"/>
                  <a:pt x="455295" y="1706880"/>
                </a:cubicBezTo>
                <a:cubicBezTo>
                  <a:pt x="471487" y="1719262"/>
                  <a:pt x="486727" y="1731645"/>
                  <a:pt x="501967" y="1744027"/>
                </a:cubicBezTo>
                <a:cubicBezTo>
                  <a:pt x="438150" y="1793557"/>
                  <a:pt x="379095" y="1840230"/>
                  <a:pt x="331470" y="1886902"/>
                </a:cubicBezTo>
                <a:lnTo>
                  <a:pt x="700087" y="1886902"/>
                </a:lnTo>
                <a:cubicBezTo>
                  <a:pt x="659130" y="1838325"/>
                  <a:pt x="607695" y="1791652"/>
                  <a:pt x="551497" y="1744980"/>
                </a:cubicBezTo>
                <a:cubicBezTo>
                  <a:pt x="547687" y="1742122"/>
                  <a:pt x="543877" y="1738312"/>
                  <a:pt x="540067" y="1735455"/>
                </a:cubicBezTo>
                <a:cubicBezTo>
                  <a:pt x="535305" y="1732597"/>
                  <a:pt x="531495" y="1728787"/>
                  <a:pt x="527685" y="1725930"/>
                </a:cubicBezTo>
                <a:cubicBezTo>
                  <a:pt x="511492" y="1712595"/>
                  <a:pt x="495300" y="1699260"/>
                  <a:pt x="478155" y="1685925"/>
                </a:cubicBezTo>
                <a:cubicBezTo>
                  <a:pt x="457200" y="1669732"/>
                  <a:pt x="436245" y="1652587"/>
                  <a:pt x="415290" y="1635442"/>
                </a:cubicBezTo>
                <a:cubicBezTo>
                  <a:pt x="411480" y="1632585"/>
                  <a:pt x="407670" y="1628775"/>
                  <a:pt x="403860" y="1625917"/>
                </a:cubicBezTo>
                <a:cubicBezTo>
                  <a:pt x="400050" y="1623060"/>
                  <a:pt x="396240" y="1619250"/>
                  <a:pt x="392430" y="1616392"/>
                </a:cubicBezTo>
                <a:cubicBezTo>
                  <a:pt x="240030" y="1488757"/>
                  <a:pt x="95250" y="1337310"/>
                  <a:pt x="95250" y="1108710"/>
                </a:cubicBezTo>
                <a:cubicBezTo>
                  <a:pt x="95250" y="936307"/>
                  <a:pt x="235267" y="764857"/>
                  <a:pt x="392430" y="583882"/>
                </a:cubicBezTo>
                <a:cubicBezTo>
                  <a:pt x="395287" y="580072"/>
                  <a:pt x="398145" y="576262"/>
                  <a:pt x="401955" y="572452"/>
                </a:cubicBezTo>
                <a:cubicBezTo>
                  <a:pt x="404812" y="568642"/>
                  <a:pt x="407670" y="564832"/>
                  <a:pt x="411480" y="561022"/>
                </a:cubicBezTo>
                <a:cubicBezTo>
                  <a:pt x="418147" y="554355"/>
                  <a:pt x="423862" y="547687"/>
                  <a:pt x="430530" y="540067"/>
                </a:cubicBezTo>
                <a:cubicBezTo>
                  <a:pt x="455295" y="512445"/>
                  <a:pt x="480060" y="483870"/>
                  <a:pt x="504825" y="455295"/>
                </a:cubicBezTo>
                <a:cubicBezTo>
                  <a:pt x="507682" y="451485"/>
                  <a:pt x="511492" y="447675"/>
                  <a:pt x="514350" y="443865"/>
                </a:cubicBezTo>
                <a:cubicBezTo>
                  <a:pt x="517207" y="440055"/>
                  <a:pt x="521017" y="436245"/>
                  <a:pt x="523875" y="432435"/>
                </a:cubicBezTo>
                <a:cubicBezTo>
                  <a:pt x="583882" y="361950"/>
                  <a:pt x="641985" y="290512"/>
                  <a:pt x="689610" y="217170"/>
                </a:cubicBezTo>
                <a:cubicBezTo>
                  <a:pt x="731520" y="152400"/>
                  <a:pt x="755332" y="76200"/>
                  <a:pt x="762000" y="0"/>
                </a:cubicBezTo>
                <a:close/>
                <a:moveTo>
                  <a:pt x="85725" y="0"/>
                </a:moveTo>
                <a:lnTo>
                  <a:pt x="251460" y="0"/>
                </a:lnTo>
                <a:cubicBezTo>
                  <a:pt x="243840" y="72390"/>
                  <a:pt x="251460" y="144780"/>
                  <a:pt x="281940" y="214312"/>
                </a:cubicBezTo>
                <a:cubicBezTo>
                  <a:pt x="319088" y="299085"/>
                  <a:pt x="407670" y="362902"/>
                  <a:pt x="481013" y="434340"/>
                </a:cubicBezTo>
                <a:cubicBezTo>
                  <a:pt x="455295" y="463867"/>
                  <a:pt x="429578" y="493395"/>
                  <a:pt x="403860" y="522922"/>
                </a:cubicBezTo>
                <a:cubicBezTo>
                  <a:pt x="399098" y="528637"/>
                  <a:pt x="393383" y="535305"/>
                  <a:pt x="388620" y="541020"/>
                </a:cubicBezTo>
                <a:cubicBezTo>
                  <a:pt x="305753" y="461010"/>
                  <a:pt x="210503" y="384810"/>
                  <a:pt x="158115" y="287655"/>
                </a:cubicBezTo>
                <a:cubicBezTo>
                  <a:pt x="104775" y="188595"/>
                  <a:pt x="84773" y="91440"/>
                  <a:pt x="85725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72257CD5-A9FF-4F3F-A805-16824212660B}"/>
              </a:ext>
            </a:extLst>
          </p:cNvPr>
          <p:cNvGrpSpPr/>
          <p:nvPr/>
        </p:nvGrpSpPr>
        <p:grpSpPr>
          <a:xfrm>
            <a:off x="11209078" y="2214335"/>
            <a:ext cx="3035255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21" name="Round Same Side Corner Rectangle 9">
              <a:extLst>
                <a:ext uri="{FF2B5EF4-FFF2-40B4-BE49-F238E27FC236}">
                  <a16:creationId xmlns:a16="http://schemas.microsoft.com/office/drawing/2014/main" xmlns="" id="{EC7C8D4A-51A6-4FE9-B3C2-09EC999C6F35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 Same Side Corner Rectangle 11">
              <a:extLst>
                <a:ext uri="{FF2B5EF4-FFF2-40B4-BE49-F238E27FC236}">
                  <a16:creationId xmlns:a16="http://schemas.microsoft.com/office/drawing/2014/main" xmlns="" id="{15087700-4746-42BE-91F8-A6D06B778F64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Round Same Side Corner Rectangle 12">
              <a:extLst>
                <a:ext uri="{FF2B5EF4-FFF2-40B4-BE49-F238E27FC236}">
                  <a16:creationId xmlns:a16="http://schemas.microsoft.com/office/drawing/2014/main" xmlns="" id="{B13CBB3A-1346-49DC-94E5-5315B05CED23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1C6C0D61-A12F-4131-8CF3-35D5D8D65D7E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0026C1FC-7044-4D1E-A057-E23D1086209B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xmlns="" id="{20BDC6F5-23C6-42C9-BFB4-34E925429AAB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5" name="Round Same Side Corner Rectangle 16">
              <a:extLst>
                <a:ext uri="{FF2B5EF4-FFF2-40B4-BE49-F238E27FC236}">
                  <a16:creationId xmlns:a16="http://schemas.microsoft.com/office/drawing/2014/main" xmlns="" id="{82DF8F60-A220-4ED0-BBBF-A4D1636715FC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0647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Role of Precision Medicine</a:t>
            </a:r>
            <a:endParaRPr lang="en-US" sz="42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Genomic Data</a:t>
            </a:r>
            <a:endParaRPr lang="en-US" sz="2100" b="1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genomic data can help identify genetic markers and tailor treatments to individual patients.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Analytics</a:t>
            </a:r>
            <a:endParaRPr lang="en-US" sz="2100" b="1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Predictive models can forecast disease risk and guide preventive care strategies.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30029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Therapies</a:t>
            </a:r>
            <a:endParaRPr lang="en-US" sz="2100" b="1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Precision medicine enables the development of targeted drugs and therapies for specific patient populations.</a:t>
            </a:r>
            <a:endParaRPr lang="en-US" sz="16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876"/>
            <a:ext cx="12453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 Flowchart</a:t>
            </a:r>
            <a:endParaRPr lang="en-US" sz="445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6" y="1969048"/>
            <a:ext cx="10642191" cy="57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2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Electronic Health Records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386138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Cloud Usage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Cloud-based systems for storing and accessing clinical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386138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Clinical Insights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EHR data to uncover trends, identify risk factors, and inform clinical decision-making.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810131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Population Health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Using EHR data to monitor population health, track disease outbreaks, and allocate resources more effectively.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549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Ensuring Privacy of Medical Information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3178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Regulatory Compliance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028224" y="355529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Adherence to data privacy laws, such as HIPAA, to protect the confidentiality of patient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Encryption &amp; Access Controls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4919901" y="35528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robust security measures to safeguard sensitive data and limit access to authorized personnel.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Patient Consent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Obtaining explicit patient consent for the use and sharing of their medical data to build trust and transparency.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49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Balancing Aggregation and Sharing of Records</a:t>
            </a:r>
            <a:endParaRPr lang="en-US" sz="3950" b="1" dirty="0"/>
          </a:p>
        </p:txBody>
      </p:sp>
      <p:sp>
        <p:nvSpPr>
          <p:cNvPr id="4" name="Shape 1"/>
          <p:cNvSpPr/>
          <p:nvPr/>
        </p:nvSpPr>
        <p:spPr>
          <a:xfrm>
            <a:off x="6489978" y="2131457"/>
            <a:ext cx="22860" cy="5539740"/>
          </a:xfrm>
          <a:prstGeom prst="roundRect">
            <a:avLst>
              <a:gd name="adj" fmla="val 373013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576751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359819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1518" y="2435900"/>
            <a:ext cx="13966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33445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Aggregation</a:t>
            </a:r>
            <a:endParaRPr lang="en-US" sz="1950" b="1" dirty="0"/>
          </a:p>
        </p:txBody>
      </p:sp>
      <p:sp>
        <p:nvSpPr>
          <p:cNvPr id="9" name="Text 6"/>
          <p:cNvSpPr/>
          <p:nvPr/>
        </p:nvSpPr>
        <p:spPr>
          <a:xfrm>
            <a:off x="7617976" y="277356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Combining data from multiple sources to gain a comprehensive understanding of patient populations and healthcare trends and integrating with their MEDHA app.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599265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382333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9134" y="4458414"/>
            <a:ext cx="18454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356973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Sharing</a:t>
            </a:r>
            <a:endParaRPr lang="en-US" sz="1950" b="1" dirty="0"/>
          </a:p>
        </p:txBody>
      </p:sp>
      <p:sp>
        <p:nvSpPr>
          <p:cNvPr id="14" name="Text 11"/>
          <p:cNvSpPr/>
          <p:nvPr/>
        </p:nvSpPr>
        <p:spPr>
          <a:xfrm>
            <a:off x="7617976" y="4796076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Enabling the secure sharing of de-identified data with researchers, policymakers, and other stakeholders to drive innovation.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621780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404848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7350" y="6480929"/>
            <a:ext cx="16811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379488"/>
            <a:ext cx="274451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Considerations</a:t>
            </a:r>
            <a:endParaRPr lang="en-US" sz="1950" b="1" dirty="0"/>
          </a:p>
        </p:txBody>
      </p:sp>
      <p:sp>
        <p:nvSpPr>
          <p:cNvPr id="19" name="Text 16"/>
          <p:cNvSpPr/>
          <p:nvPr/>
        </p:nvSpPr>
        <p:spPr>
          <a:xfrm>
            <a:off x="7617976" y="6818590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the ethical use of patient data, respecting individual privacy, and maintaining public trust.</a:t>
            </a:r>
            <a:endParaRPr lang="en-US" sz="15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588967" y="7682017"/>
            <a:ext cx="2009349" cy="50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708</Words>
  <Application>Microsoft Office PowerPoint</Application>
  <PresentationFormat>Custom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Epilogue Bold</vt:lpstr>
      <vt:lpstr>Wingdings</vt:lpstr>
      <vt:lpstr>Fraunces Medium</vt:lpstr>
      <vt:lpstr>Calibri</vt:lpstr>
      <vt:lpstr>Epilogue</vt:lpstr>
      <vt:lpstr>Arial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8</cp:revision>
  <dcterms:created xsi:type="dcterms:W3CDTF">2024-11-26T07:03:39Z</dcterms:created>
  <dcterms:modified xsi:type="dcterms:W3CDTF">2024-11-26T08:20:01Z</dcterms:modified>
</cp:coreProperties>
</file>